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s/slide16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60" r:id="rId3"/>
    <p:sldId id="261" r:id="rId4"/>
    <p:sldId id="263" r:id="rId5"/>
    <p:sldId id="264" r:id="rId6"/>
    <p:sldId id="262" r:id="rId7"/>
    <p:sldId id="259" r:id="rId8"/>
    <p:sldId id="265" r:id="rId9"/>
    <p:sldId id="266" r:id="rId10"/>
    <p:sldId id="267" r:id="rId11"/>
    <p:sldId id="268" r:id="rId12"/>
    <p:sldId id="269" r:id="rId13"/>
    <p:sldId id="271" r:id="rId14"/>
    <p:sldId id="272" r:id="rId15"/>
    <p:sldId id="273" r:id="rId16"/>
    <p:sldId id="274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140" d="100"/>
          <a:sy n="140" d="100"/>
        </p:scale>
        <p:origin x="-78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FC2ABF-9410-C540-B11B-346E1171D188}" type="datetimeFigureOut">
              <a:rPr lang="en-US" smtClean="0"/>
              <a:t>1/7/12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07D43E-220D-0744-AFE0-D7D56CA7DEA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07D43E-220D-0744-AFE0-D7D56CA7DEA3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07D43E-220D-0744-AFE0-D7D56CA7DEA3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17E5B-2A2C-AF40-9006-943C43AA1349}" type="datetimeFigureOut">
              <a:rPr lang="en-US" smtClean="0"/>
              <a:pPr/>
              <a:t>1/7/12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AAFA-DF9C-6A47-AB78-061206EFFF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17E5B-2A2C-AF40-9006-943C43AA1349}" type="datetimeFigureOut">
              <a:rPr lang="en-US" smtClean="0"/>
              <a:pPr/>
              <a:t>1/7/12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AAFA-DF9C-6A47-AB78-061206EFFF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17E5B-2A2C-AF40-9006-943C43AA1349}" type="datetimeFigureOut">
              <a:rPr lang="en-US" smtClean="0"/>
              <a:pPr/>
              <a:t>1/7/12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AAFA-DF9C-6A47-AB78-061206EFFF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17E5B-2A2C-AF40-9006-943C43AA1349}" type="datetimeFigureOut">
              <a:rPr lang="en-US" smtClean="0"/>
              <a:pPr/>
              <a:t>1/7/12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AAFA-DF9C-6A47-AB78-061206EFFF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17E5B-2A2C-AF40-9006-943C43AA1349}" type="datetimeFigureOut">
              <a:rPr lang="en-US" smtClean="0"/>
              <a:pPr/>
              <a:t>1/7/12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AAFA-DF9C-6A47-AB78-061206EFFF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17E5B-2A2C-AF40-9006-943C43AA1349}" type="datetimeFigureOut">
              <a:rPr lang="en-US" smtClean="0"/>
              <a:pPr/>
              <a:t>1/7/12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AAFA-DF9C-6A47-AB78-061206EFFF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17E5B-2A2C-AF40-9006-943C43AA1349}" type="datetimeFigureOut">
              <a:rPr lang="en-US" smtClean="0"/>
              <a:pPr/>
              <a:t>1/7/12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AAFA-DF9C-6A47-AB78-061206EFFF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17E5B-2A2C-AF40-9006-943C43AA1349}" type="datetimeFigureOut">
              <a:rPr lang="en-US" smtClean="0"/>
              <a:pPr/>
              <a:t>1/7/12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AAFA-DF9C-6A47-AB78-061206EFFF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17E5B-2A2C-AF40-9006-943C43AA1349}" type="datetimeFigureOut">
              <a:rPr lang="en-US" smtClean="0"/>
              <a:pPr/>
              <a:t>1/7/12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AAFA-DF9C-6A47-AB78-061206EFFF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17E5B-2A2C-AF40-9006-943C43AA1349}" type="datetimeFigureOut">
              <a:rPr lang="en-US" smtClean="0"/>
              <a:pPr/>
              <a:t>1/7/12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AAFA-DF9C-6A47-AB78-061206EFFF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17E5B-2A2C-AF40-9006-943C43AA1349}" type="datetimeFigureOut">
              <a:rPr lang="en-US" smtClean="0"/>
              <a:pPr/>
              <a:t>1/7/12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AAFA-DF9C-6A47-AB78-061206EFFF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317E5B-2A2C-AF40-9006-943C43AA1349}" type="datetimeFigureOut">
              <a:rPr lang="en-US" smtClean="0"/>
              <a:pPr/>
              <a:t>1/7/12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D7AAFA-DF9C-6A47-AB78-061206EFFFE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3071" y="1905000"/>
            <a:ext cx="8880929" cy="1981199"/>
          </a:xfrm>
        </p:spPr>
        <p:txBody>
          <a:bodyPr/>
          <a:lstStyle/>
          <a:p>
            <a:r>
              <a:rPr lang="en-US" altLang="zh-CN" dirty="0" smtClean="0"/>
              <a:t>Beginning Perl-Biologist’s Perspective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en-US" altLang="zh-CN" dirty="0" smtClean="0"/>
              <a:t>Jun Wang</a:t>
            </a:r>
          </a:p>
          <a:p>
            <a:pPr algn="r"/>
            <a:r>
              <a:rPr lang="en-US" altLang="zh-CN" dirty="0" smtClean="0"/>
              <a:t>MPI Ploen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589643"/>
            <a:ext cx="4497155" cy="537141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033" y="0"/>
            <a:ext cx="4141107" cy="301171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8295" y="3624985"/>
            <a:ext cx="4254845" cy="297092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311886" y="6488668"/>
            <a:ext cx="42365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http://</a:t>
            </a:r>
            <a:r>
              <a:rPr lang="en-US" dirty="0" err="1" smtClean="0"/>
              <a:t>ivory.idyll.org</a:t>
            </a:r>
            <a:r>
              <a:rPr lang="en-US" dirty="0" smtClean="0"/>
              <a:t>/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311886" y="3050808"/>
            <a:ext cx="26883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http://</a:t>
            </a:r>
            <a:r>
              <a:rPr lang="en-US" dirty="0" err="1" smtClean="0"/>
              <a:t>www.ebi.ac.uk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3" descr="program design"/>
          <p:cNvPicPr>
            <a:picLocks noGrp="1" noChangeAspect="1"/>
          </p:cNvPicPr>
          <p:nvPr>
            <p:ph idx="1"/>
          </p:nvPr>
        </p:nvPicPr>
        <p:blipFill>
          <a:blip r:embed="rId2"/>
          <a:srcRect l="-20258" r="-20258"/>
          <a:stretch>
            <a:fillRect/>
          </a:stretch>
        </p:blipFill>
        <p:spPr>
          <a:xfrm>
            <a:off x="-802000" y="655980"/>
            <a:ext cx="10494001" cy="5771296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001" y="655980"/>
            <a:ext cx="4699000" cy="620201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430" y="137383"/>
            <a:ext cx="4308928" cy="51859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Perl!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Open source and human readable</a:t>
            </a:r>
          </a:p>
          <a:p>
            <a:r>
              <a:rPr lang="en-US" dirty="0" smtClean="0"/>
              <a:t>Enough packages and support</a:t>
            </a:r>
          </a:p>
          <a:p>
            <a:r>
              <a:rPr lang="en-US" dirty="0" smtClean="0"/>
              <a:t>(relatively) Easy to begin</a:t>
            </a:r>
          </a:p>
          <a:p>
            <a:endParaRPr lang="en-US" dirty="0" smtClean="0"/>
          </a:p>
          <a:p>
            <a:r>
              <a:rPr lang="en-US" dirty="0" smtClean="0"/>
              <a:t>A bit slow (Perl 6 is coming)…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1, Your first Perl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Save “</a:t>
            </a:r>
            <a:r>
              <a:rPr lang="en-US" dirty="0" err="1" smtClean="0"/>
              <a:t>hello.pl</a:t>
            </a:r>
            <a:r>
              <a:rPr lang="en-US" dirty="0" smtClean="0"/>
              <a:t>” with: 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#! </a:t>
            </a:r>
            <a:r>
              <a:rPr lang="en-US" dirty="0" err="1" smtClean="0"/>
              <a:t>usr/bin/perl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# </a:t>
            </a:r>
            <a:r>
              <a:rPr lang="en-US" altLang="zh-CN" dirty="0" smtClean="0"/>
              <a:t>world tradition since 1974…</a:t>
            </a:r>
            <a:r>
              <a:rPr lang="en-US" altLang="zh-CN" dirty="0" smtClean="0"/>
              <a:t>.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print “Hello world! ”;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Invoke with ‘</a:t>
            </a:r>
            <a:r>
              <a:rPr lang="en-US" dirty="0" err="1" smtClean="0"/>
              <a:t>perl</a:t>
            </a:r>
            <a:r>
              <a:rPr lang="en-US" dirty="0" smtClean="0"/>
              <a:t> </a:t>
            </a:r>
            <a:r>
              <a:rPr lang="en-US" altLang="zh-CN" dirty="0" err="1" smtClean="0"/>
              <a:t>hello.pl</a:t>
            </a:r>
            <a:r>
              <a:rPr lang="en-US" altLang="zh-CN" dirty="0" smtClean="0"/>
              <a:t>’ or ‘</a:t>
            </a:r>
            <a:r>
              <a:rPr lang="en-US" altLang="zh-CN" dirty="0" err="1" smtClean="0"/>
              <a:t>hello.pl</a:t>
            </a:r>
            <a:r>
              <a:rPr lang="en-US" altLang="zh-CN" dirty="0" smtClean="0"/>
              <a:t>’. 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2, </a:t>
            </a:r>
            <a:r>
              <a:rPr lang="en-US" dirty="0" smtClean="0"/>
              <a:t>type of variables in Perl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Define by “my ” and check by “ref”</a:t>
            </a:r>
          </a:p>
          <a:p>
            <a:r>
              <a:rPr lang="en-US" dirty="0" smtClean="0"/>
              <a:t>Specific ones “use </a:t>
            </a:r>
            <a:r>
              <a:rPr lang="en-US" dirty="0" err="1" smtClean="0"/>
              <a:t>vars</a:t>
            </a:r>
            <a:r>
              <a:rPr lang="en-US" dirty="0" smtClean="0"/>
              <a:t> ….”</a:t>
            </a:r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2,1 scalar ($)</a:t>
            </a:r>
            <a:endParaRPr lang="en-US" dirty="0" smtClean="0"/>
          </a:p>
          <a:p>
            <a:r>
              <a:rPr lang="en-US" dirty="0" smtClean="0"/>
              <a:t>Define </a:t>
            </a:r>
            <a:r>
              <a:rPr lang="en-US" dirty="0" smtClean="0"/>
              <a:t>$</a:t>
            </a:r>
            <a:r>
              <a:rPr lang="en-US" dirty="0" smtClean="0"/>
              <a:t>id1, $id2, $id3….</a:t>
            </a:r>
          </a:p>
          <a:p>
            <a:r>
              <a:rPr lang="en-US" dirty="0" smtClean="0"/>
              <a:t>$seq1, $seq2, $seq3…. </a:t>
            </a:r>
          </a:p>
          <a:p>
            <a:r>
              <a:rPr lang="en-US" dirty="0" smtClean="0"/>
              <a:t>Cat $id1.$seq1</a:t>
            </a:r>
          </a:p>
          <a:p>
            <a:r>
              <a:rPr lang="en-US" dirty="0" smtClean="0"/>
              <a:t>Length($seq1) and substr($seq1) </a:t>
            </a:r>
          </a:p>
          <a:p>
            <a:r>
              <a:rPr lang="en-US" altLang="zh-CN" dirty="0" smtClean="0"/>
              <a:t>Compare scalar (</a:t>
            </a:r>
            <a:r>
              <a:rPr lang="en-US" altLang="zh-CN" dirty="0" err="1" smtClean="0"/>
              <a:t>eq</a:t>
            </a:r>
            <a:r>
              <a:rPr lang="en-US" altLang="zh-CN" dirty="0" smtClean="0"/>
              <a:t> , ne, </a:t>
            </a:r>
            <a:r>
              <a:rPr lang="en-US" altLang="zh-CN" dirty="0" err="1" smtClean="0"/>
              <a:t>gt</a:t>
            </a:r>
            <a:r>
              <a:rPr lang="en-US" altLang="zh-CN" dirty="0" smtClean="0"/>
              <a:t>, </a:t>
            </a:r>
            <a:r>
              <a:rPr lang="en-US" altLang="zh-CN" dirty="0" err="1" smtClean="0"/>
              <a:t>lt</a:t>
            </a:r>
            <a:r>
              <a:rPr lang="en-US" altLang="zh-CN" dirty="0" smtClean="0"/>
              <a:t>, </a:t>
            </a:r>
            <a:r>
              <a:rPr lang="en-US" altLang="zh-CN" dirty="0" err="1" smtClean="0"/>
              <a:t>gt</a:t>
            </a:r>
            <a:r>
              <a:rPr lang="en-US" altLang="zh-CN" dirty="0" smtClean="0"/>
              <a:t>, le; ==, !=, &gt;, &lt;, &gt;=, &lt;=)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680358"/>
            <a:ext cx="8229600" cy="5445806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2,2 </a:t>
            </a:r>
            <a:r>
              <a:rPr lang="en-US" dirty="0" smtClean="0"/>
              <a:t>arrays (@)</a:t>
            </a:r>
          </a:p>
          <a:p>
            <a:r>
              <a:rPr lang="en-US" dirty="0" smtClean="0"/>
              <a:t>My @id=($id1, $id2…) or </a:t>
            </a:r>
            <a:r>
              <a:rPr lang="en-US" dirty="0" err="1" smtClean="0"/>
              <a:t>qw</a:t>
            </a:r>
            <a:r>
              <a:rPr lang="en-US" dirty="0" smtClean="0"/>
              <a:t> ()</a:t>
            </a:r>
            <a:r>
              <a:rPr lang="en-US" dirty="0" smtClean="0"/>
              <a:t> </a:t>
            </a:r>
          </a:p>
          <a:p>
            <a:r>
              <a:rPr lang="en-US" dirty="0" smtClean="0"/>
              <a:t>My </a:t>
            </a:r>
            <a:r>
              <a:rPr lang="en-US" dirty="0" smtClean="0"/>
              <a:t>@</a:t>
            </a:r>
            <a:r>
              <a:rPr lang="en-US" dirty="0" err="1" smtClean="0"/>
              <a:t>seq</a:t>
            </a:r>
            <a:r>
              <a:rPr lang="en-US" dirty="0" smtClean="0"/>
              <a:t>=</a:t>
            </a:r>
            <a:r>
              <a:rPr lang="en-US" dirty="0" smtClean="0"/>
              <a:t>(</a:t>
            </a:r>
            <a:r>
              <a:rPr lang="en-US" dirty="0" smtClean="0"/>
              <a:t>$</a:t>
            </a:r>
            <a:r>
              <a:rPr lang="en-US" dirty="0" smtClean="0"/>
              <a:t>seq</a:t>
            </a:r>
            <a:r>
              <a:rPr lang="en-US" dirty="0" smtClean="0"/>
              <a:t>1</a:t>
            </a:r>
            <a:r>
              <a:rPr lang="en-US" dirty="0" smtClean="0"/>
              <a:t>, </a:t>
            </a:r>
            <a:r>
              <a:rPr lang="en-US" dirty="0" smtClean="0"/>
              <a:t>$</a:t>
            </a:r>
            <a:r>
              <a:rPr lang="en-US" dirty="0" smtClean="0"/>
              <a:t>seq</a:t>
            </a:r>
            <a:r>
              <a:rPr lang="en-US" dirty="0" smtClean="0"/>
              <a:t>2</a:t>
            </a:r>
            <a:r>
              <a:rPr lang="en-US" dirty="0" smtClean="0"/>
              <a:t>…</a:t>
            </a:r>
            <a:r>
              <a:rPr lang="en-US" dirty="0" smtClean="0"/>
              <a:t>)</a:t>
            </a:r>
          </a:p>
          <a:p>
            <a:r>
              <a:rPr lang="en-US" dirty="0" smtClean="0"/>
              <a:t>Get elements</a:t>
            </a:r>
          </a:p>
          <a:p>
            <a:pPr lvl="1"/>
            <a:r>
              <a:rPr lang="en-US" dirty="0" err="1" smtClean="0"/>
              <a:t>Foreach</a:t>
            </a:r>
            <a:endParaRPr lang="en-US" dirty="0" smtClean="0"/>
          </a:p>
          <a:p>
            <a:pPr lvl="1"/>
            <a:r>
              <a:rPr lang="en-US" dirty="0" smtClean="0"/>
              <a:t>$</a:t>
            </a:r>
            <a:r>
              <a:rPr lang="en-US" altLang="zh-CN" dirty="0" smtClean="0"/>
              <a:t>id[0]….</a:t>
            </a:r>
          </a:p>
          <a:p>
            <a:pPr lvl="1"/>
            <a:r>
              <a:rPr lang="en-US" altLang="zh-CN" dirty="0" smtClean="0"/>
              <a:t>Shift @</a:t>
            </a:r>
          </a:p>
          <a:p>
            <a:pPr lvl="1"/>
            <a:r>
              <a:rPr lang="en-US" altLang="zh-CN" dirty="0" smtClean="0"/>
              <a:t>pop @</a:t>
            </a:r>
          </a:p>
          <a:p>
            <a:pPr lvl="1"/>
            <a:r>
              <a:rPr lang="en-US" altLang="zh-CN" dirty="0" smtClean="0"/>
              <a:t>Push</a:t>
            </a:r>
          </a:p>
          <a:p>
            <a:r>
              <a:rPr lang="en-US" altLang="zh-CN" dirty="0" smtClean="0"/>
              <a:t>Join</a:t>
            </a:r>
          </a:p>
          <a:p>
            <a:r>
              <a:rPr lang="en-US" altLang="zh-CN" dirty="0" smtClean="0"/>
              <a:t>$</a:t>
            </a:r>
            <a:r>
              <a:rPr lang="en-US" altLang="zh-CN" dirty="0" err="1" smtClean="0"/>
              <a:t>n</a:t>
            </a:r>
            <a:r>
              <a:rPr lang="en-US" altLang="zh-CN" dirty="0" smtClean="0"/>
              <a:t>=@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80572"/>
            <a:ext cx="8229600" cy="554559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2,3 </a:t>
            </a:r>
            <a:r>
              <a:rPr lang="en-US" dirty="0" smtClean="0"/>
              <a:t>hash (%)</a:t>
            </a:r>
          </a:p>
          <a:p>
            <a:r>
              <a:rPr lang="en-US" dirty="0" smtClean="0"/>
              <a:t>{‘id1’=&gt;seq1, ‘id2’=&gt;’seq2’….}</a:t>
            </a:r>
          </a:p>
          <a:p>
            <a:r>
              <a:rPr lang="en-US" dirty="0" smtClean="0"/>
              <a:t>Or $hash{$id1}=$seq1;</a:t>
            </a:r>
          </a:p>
          <a:p>
            <a:r>
              <a:rPr lang="en-US" dirty="0" smtClean="0"/>
              <a:t>Keys &amp; values</a:t>
            </a:r>
          </a:p>
          <a:p>
            <a:r>
              <a:rPr lang="en-US" altLang="zh-CN" dirty="0" smtClean="0"/>
              <a:t>Delete key</a:t>
            </a:r>
          </a:p>
          <a:p>
            <a:r>
              <a:rPr lang="en-US" altLang="zh-CN" dirty="0" smtClean="0"/>
              <a:t>Reverse…. 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2.4 reference </a:t>
            </a:r>
          </a:p>
          <a:p>
            <a:pPr lvl="1"/>
            <a:r>
              <a:rPr lang="en-US" dirty="0" smtClean="0"/>
              <a:t>Will cover later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7714" y="2296381"/>
            <a:ext cx="5128986" cy="308023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</a:t>
            </a:r>
            <a:r>
              <a:rPr lang="en-US" dirty="0" smtClean="0"/>
              <a:t>, input/output and file I/O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Input &lt;</a:t>
            </a:r>
            <a:r>
              <a:rPr lang="en-US" altLang="zh-CN" dirty="0" smtClean="0"/>
              <a:t>STDIN</a:t>
            </a:r>
            <a:r>
              <a:rPr lang="en-US" dirty="0" smtClean="0"/>
              <a:t>&gt; </a:t>
            </a:r>
            <a:r>
              <a:rPr lang="en-US" altLang="zh-CN" dirty="0" smtClean="0"/>
              <a:t>and $ARGV[0]…</a:t>
            </a:r>
            <a:endParaRPr lang="en-US" dirty="0" smtClean="0"/>
          </a:p>
          <a:p>
            <a:pPr lvl="1"/>
            <a:r>
              <a:rPr lang="en-US" dirty="0" smtClean="0"/>
              <a:t>Input a id and get sequence via hash</a:t>
            </a:r>
          </a:p>
          <a:p>
            <a:pPr lvl="1"/>
            <a:r>
              <a:rPr lang="en-US" dirty="0" smtClean="0"/>
              <a:t>More complex “</a:t>
            </a:r>
            <a:r>
              <a:rPr lang="en-US" dirty="0" err="1" smtClean="0"/>
              <a:t>getoption</a:t>
            </a:r>
            <a:r>
              <a:rPr lang="en-US" dirty="0" smtClean="0"/>
              <a:t>”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Output (</a:t>
            </a:r>
            <a:r>
              <a:rPr lang="en-US" altLang="zh-CN" dirty="0" smtClean="0"/>
              <a:t>print and &gt;)</a:t>
            </a:r>
          </a:p>
          <a:p>
            <a:endParaRPr lang="en-US" altLang="zh-CN" dirty="0" smtClean="0"/>
          </a:p>
          <a:p>
            <a:endParaRPr lang="en-US" altLang="zh-CN" sz="2562" dirty="0" smtClean="0"/>
          </a:p>
          <a:p>
            <a:endParaRPr lang="en-US" altLang="zh-CN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26358"/>
            <a:ext cx="8229600" cy="5699806"/>
          </a:xfrm>
        </p:spPr>
        <p:txBody>
          <a:bodyPr/>
          <a:lstStyle/>
          <a:p>
            <a:r>
              <a:rPr lang="en-US" altLang="zh-CN" dirty="0" smtClean="0"/>
              <a:t>File I/O: through FILEHANDLE</a:t>
            </a:r>
          </a:p>
          <a:p>
            <a:endParaRPr lang="en-US" altLang="zh-CN" dirty="0" smtClean="0"/>
          </a:p>
          <a:p>
            <a:r>
              <a:rPr lang="en-US" altLang="zh-CN" dirty="0" smtClean="0"/>
              <a:t>Read file</a:t>
            </a:r>
          </a:p>
          <a:p>
            <a:r>
              <a:rPr lang="en-US" altLang="zh-CN" sz="2162" dirty="0" smtClean="0"/>
              <a:t>Open (FILEHANDLE, “(option)” “filename”);</a:t>
            </a:r>
          </a:p>
          <a:p>
            <a:pPr lvl="1"/>
            <a:r>
              <a:rPr lang="en-US" altLang="zh-CN" sz="2162" dirty="0" smtClean="0"/>
              <a:t>Get content in @</a:t>
            </a:r>
          </a:p>
          <a:p>
            <a:pPr lvl="1"/>
            <a:r>
              <a:rPr lang="en-US" altLang="zh-CN" sz="2162" dirty="0" smtClean="0"/>
              <a:t>Remember to </a:t>
            </a:r>
            <a:r>
              <a:rPr lang="en-US" altLang="zh-CN" sz="2162" dirty="0" smtClean="0"/>
              <a:t>chomp (end of line)</a:t>
            </a:r>
            <a:endParaRPr lang="en-US" dirty="0" smtClean="0"/>
          </a:p>
          <a:p>
            <a:r>
              <a:rPr lang="en-US" dirty="0" smtClean="0"/>
              <a:t>Write file </a:t>
            </a:r>
          </a:p>
          <a:p>
            <a:r>
              <a:rPr lang="en-US" altLang="zh-CN" sz="2000" dirty="0" smtClean="0"/>
              <a:t>Open (FILEHANDLE, “(option)” “filename”)</a:t>
            </a:r>
            <a:r>
              <a:rPr lang="en-US" altLang="zh-CN" sz="2000" dirty="0" smtClean="0"/>
              <a:t>;</a:t>
            </a:r>
          </a:p>
          <a:p>
            <a:r>
              <a:rPr lang="en-US" altLang="zh-CN" sz="2000" dirty="0" smtClean="0"/>
              <a:t>Print FILEHANDLE @</a:t>
            </a:r>
          </a:p>
          <a:p>
            <a:endParaRPr lang="en-US" altLang="zh-CN" sz="2000" dirty="0" smtClean="0"/>
          </a:p>
          <a:p>
            <a:r>
              <a:rPr lang="en-US" dirty="0" smtClean="0"/>
              <a:t>Remember to close FILEHANDLE… 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4, flow control and conditional 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Flow control (on multiple variables)</a:t>
            </a:r>
          </a:p>
          <a:p>
            <a:pPr lvl="1"/>
            <a:r>
              <a:rPr lang="en-US" dirty="0" smtClean="0"/>
              <a:t>For and while </a:t>
            </a:r>
          </a:p>
          <a:p>
            <a:pPr lvl="1"/>
            <a:r>
              <a:rPr lang="en-US" dirty="0" smtClean="0"/>
              <a:t>(</a:t>
            </a:r>
            <a:r>
              <a:rPr lang="en-US" dirty="0" err="1" smtClean="0"/>
              <a:t>foreach</a:t>
            </a:r>
            <a:r>
              <a:rPr lang="en-US" dirty="0" smtClean="0"/>
              <a:t>)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Conditional test (just one variable)</a:t>
            </a:r>
          </a:p>
          <a:p>
            <a:pPr lvl="1"/>
            <a:r>
              <a:rPr lang="en-US" dirty="0" smtClean="0"/>
              <a:t>if</a:t>
            </a:r>
            <a:r>
              <a:rPr lang="en-US" dirty="0" smtClean="0"/>
              <a:t>/(</a:t>
            </a:r>
            <a:r>
              <a:rPr lang="en-US" dirty="0" err="1" smtClean="0"/>
              <a:t>elsif</a:t>
            </a:r>
            <a:r>
              <a:rPr lang="en-US" dirty="0" smtClean="0"/>
              <a:t>)/</a:t>
            </a:r>
            <a:r>
              <a:rPr lang="en-US" dirty="0" smtClean="0"/>
              <a:t>else &amp;&amp; unless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&amp;&amp; (and) and || (or)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</a:t>
            </a:r>
            <a:r>
              <a:rPr lang="en-US" dirty="0" smtClean="0"/>
              <a:t>, </a:t>
            </a:r>
            <a:r>
              <a:rPr lang="en-US" altLang="zh-CN" dirty="0" smtClean="0"/>
              <a:t>regular expressions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dirty="0" smtClean="0"/>
              <a:t>Patterns</a:t>
            </a:r>
          </a:p>
          <a:p>
            <a:endParaRPr lang="en-US" altLang="zh-CN" dirty="0" smtClean="0"/>
          </a:p>
          <a:p>
            <a:pPr>
              <a:buNone/>
            </a:pPr>
            <a:r>
              <a:rPr lang="en-US" altLang="zh-CN" sz="2400" dirty="0" smtClean="0"/>
              <a:t>5,1 match</a:t>
            </a:r>
          </a:p>
          <a:p>
            <a:pPr>
              <a:buNone/>
            </a:pPr>
            <a:r>
              <a:rPr lang="en-US" altLang="zh-CN" sz="2400" dirty="0" smtClean="0"/>
              <a:t> $</a:t>
            </a:r>
            <a:r>
              <a:rPr lang="zh-CN" altLang="zh-CN" sz="2400" dirty="0" smtClean="0"/>
              <a:t>s</a:t>
            </a:r>
            <a:r>
              <a:rPr lang="en-US" altLang="zh-CN" sz="2400" dirty="0" smtClean="0"/>
              <a:t>=~ </a:t>
            </a:r>
            <a:r>
              <a:rPr lang="en-US" altLang="zh-CN" sz="2400" dirty="0" err="1" smtClean="0"/>
              <a:t>m</a:t>
            </a:r>
            <a:r>
              <a:rPr lang="en-US" altLang="zh-CN" sz="2400" dirty="0" smtClean="0"/>
              <a:t>/pattern/(options); </a:t>
            </a:r>
          </a:p>
          <a:p>
            <a:pPr>
              <a:buNone/>
            </a:pPr>
            <a:r>
              <a:rPr lang="en-US" altLang="zh-CN" sz="2400" dirty="0" smtClean="0"/>
              <a:t> or $</a:t>
            </a:r>
            <a:r>
              <a:rPr lang="zh-CN" altLang="zh-CN" sz="2400" dirty="0" smtClean="0"/>
              <a:t>s</a:t>
            </a:r>
            <a:r>
              <a:rPr lang="en-US" altLang="zh-CN" sz="2400" dirty="0" smtClean="0"/>
              <a:t>=~ </a:t>
            </a:r>
            <a:r>
              <a:rPr lang="en-US" altLang="zh-CN" sz="2400" dirty="0" err="1" smtClean="0"/>
              <a:t>m</a:t>
            </a:r>
            <a:r>
              <a:rPr lang="en-US" altLang="zh-CN" sz="2400" dirty="0" smtClean="0"/>
              <a:t>/(pattern 1) (pattern 2)../ and get $1, $2…</a:t>
            </a:r>
          </a:p>
          <a:p>
            <a:pPr>
              <a:buNone/>
            </a:pPr>
            <a:r>
              <a:rPr lang="en-US" altLang="zh-CN" sz="2400" dirty="0" smtClean="0"/>
              <a:t>5,2 </a:t>
            </a:r>
            <a:r>
              <a:rPr lang="en-US" altLang="zh-CN" sz="2400" dirty="0" smtClean="0"/>
              <a:t>substitute</a:t>
            </a:r>
            <a:r>
              <a:rPr lang="en-US" altLang="zh-CN" sz="2400" dirty="0" smtClean="0"/>
              <a:t> </a:t>
            </a:r>
          </a:p>
          <a:p>
            <a:pPr>
              <a:buNone/>
            </a:pPr>
            <a:r>
              <a:rPr lang="en-US" altLang="zh-CN" sz="2400" dirty="0" smtClean="0"/>
              <a:t>$</a:t>
            </a:r>
            <a:r>
              <a:rPr lang="zh-CN" altLang="zh-CN" sz="2400" dirty="0" smtClean="0"/>
              <a:t>s</a:t>
            </a:r>
            <a:r>
              <a:rPr lang="en-US" altLang="zh-CN" sz="2400" dirty="0" smtClean="0"/>
              <a:t>=</a:t>
            </a:r>
            <a:r>
              <a:rPr lang="en-US" altLang="zh-CN" sz="2400" dirty="0" smtClean="0"/>
              <a:t>~</a:t>
            </a:r>
            <a:r>
              <a:rPr lang="en-US" altLang="zh-CN" sz="2400" dirty="0" smtClean="0"/>
              <a:t> </a:t>
            </a:r>
            <a:r>
              <a:rPr lang="en-US" altLang="zh-CN" sz="2400" dirty="0" smtClean="0"/>
              <a:t>s</a:t>
            </a:r>
            <a:r>
              <a:rPr lang="en-US" altLang="zh-CN" sz="2400" dirty="0" smtClean="0"/>
              <a:t>/pattern1/pattern2/ (</a:t>
            </a:r>
            <a:r>
              <a:rPr lang="en-US" altLang="zh-CN" sz="2400" dirty="0" smtClean="0"/>
              <a:t>options)</a:t>
            </a:r>
            <a:r>
              <a:rPr lang="en-US" altLang="zh-CN" sz="2400" dirty="0" smtClean="0"/>
              <a:t>;</a:t>
            </a:r>
          </a:p>
          <a:p>
            <a:pPr>
              <a:buNone/>
            </a:pPr>
            <a:r>
              <a:rPr lang="en-US" altLang="zh-CN" sz="2400" dirty="0" smtClean="0"/>
              <a:t>5,3 </a:t>
            </a:r>
            <a:r>
              <a:rPr lang="en-US" altLang="zh-CN" sz="2400" dirty="0" smtClean="0"/>
              <a:t>translate </a:t>
            </a:r>
          </a:p>
          <a:p>
            <a:pPr>
              <a:buNone/>
            </a:pPr>
            <a:r>
              <a:rPr lang="en-US" altLang="zh-CN" sz="2400" dirty="0" smtClean="0"/>
              <a:t>$</a:t>
            </a:r>
            <a:r>
              <a:rPr lang="zh-CN" altLang="zh-CN" sz="2400" dirty="0" smtClean="0"/>
              <a:t>s</a:t>
            </a:r>
            <a:r>
              <a:rPr lang="en-US" altLang="zh-CN" sz="2400" dirty="0" smtClean="0"/>
              <a:t>=~ t/pattern1/pattern2/… </a:t>
            </a:r>
          </a:p>
          <a:p>
            <a:pPr>
              <a:buNone/>
            </a:pPr>
            <a:r>
              <a:rPr lang="en-US" sz="2400" dirty="0" smtClean="0"/>
              <a:t>5.4 split </a:t>
            </a:r>
          </a:p>
          <a:p>
            <a:pPr>
              <a:buNone/>
            </a:pPr>
            <a:r>
              <a:rPr lang="en-US" sz="2400" dirty="0" smtClean="0"/>
              <a:t>@ =split /pattern/, $</a:t>
            </a:r>
            <a:r>
              <a:rPr lang="en-US" sz="2400" dirty="0" err="1" smtClean="0"/>
              <a:t>s</a:t>
            </a:r>
            <a:r>
              <a:rPr lang="en-US" sz="2400" dirty="0" smtClean="0"/>
              <a:t>;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71286"/>
            <a:ext cx="8229600" cy="5454877"/>
          </a:xfrm>
        </p:spPr>
        <p:txBody>
          <a:bodyPr/>
          <a:lstStyle/>
          <a:p>
            <a:r>
              <a:rPr lang="en-US" dirty="0" smtClean="0"/>
              <a:t>Special cases (</a:t>
            </a:r>
            <a:r>
              <a:rPr lang="en-US" altLang="zh-CN" dirty="0" smtClean="0"/>
              <a:t>wild cards, learn when use)</a:t>
            </a:r>
            <a:endParaRPr lang="en-US" dirty="0" smtClean="0"/>
          </a:p>
          <a:p>
            <a:pPr lvl="1"/>
            <a:r>
              <a:rPr lang="en-US" dirty="0" smtClean="0"/>
              <a:t>Symbols: \, \. </a:t>
            </a:r>
          </a:p>
          <a:p>
            <a:pPr lvl="1"/>
            <a:r>
              <a:rPr lang="en-US" dirty="0" smtClean="0"/>
              <a:t>\</a:t>
            </a:r>
            <a:r>
              <a:rPr lang="en-US" dirty="0" err="1" smtClean="0"/>
              <a:t>s</a:t>
            </a:r>
            <a:r>
              <a:rPr lang="en-US" dirty="0" smtClean="0"/>
              <a:t> and \</a:t>
            </a:r>
            <a:r>
              <a:rPr lang="en-US" dirty="0" err="1" smtClean="0"/>
              <a:t>t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\</a:t>
            </a:r>
            <a:r>
              <a:rPr lang="en-US" dirty="0" err="1" smtClean="0"/>
              <a:t>w</a:t>
            </a:r>
            <a:r>
              <a:rPr lang="en-US" dirty="0" smtClean="0"/>
              <a:t> \W </a:t>
            </a:r>
            <a:r>
              <a:rPr lang="en-US" altLang="zh-CN" dirty="0" smtClean="0"/>
              <a:t>and \</a:t>
            </a:r>
            <a:r>
              <a:rPr lang="en-US" altLang="zh-CN" dirty="0" err="1" smtClean="0"/>
              <a:t>d</a:t>
            </a:r>
            <a:r>
              <a:rPr lang="en-US" altLang="zh-CN" dirty="0" smtClean="0"/>
              <a:t> \D</a:t>
            </a:r>
          </a:p>
          <a:p>
            <a:pPr lvl="1"/>
            <a:r>
              <a:rPr lang="en-US" dirty="0" smtClean="0"/>
              <a:t>. (</a:t>
            </a:r>
            <a:r>
              <a:rPr lang="en-US" altLang="zh-CN" dirty="0" smtClean="0"/>
              <a:t>any letter</a:t>
            </a:r>
            <a:r>
              <a:rPr lang="en-US" dirty="0" smtClean="0"/>
              <a:t>), *(0,1,2…), + (1,2…), ? (0,1</a:t>
            </a:r>
            <a:r>
              <a:rPr lang="en-US" dirty="0" smtClean="0"/>
              <a:t>)…</a:t>
            </a:r>
            <a:endParaRPr lang="en-US" dirty="0" smtClean="0"/>
          </a:p>
          <a:p>
            <a:r>
              <a:rPr lang="en-US" altLang="zh-CN" dirty="0" smtClean="0"/>
              <a:t>Options </a:t>
            </a:r>
          </a:p>
          <a:p>
            <a:pPr lvl="1"/>
            <a:r>
              <a:rPr lang="en-US" dirty="0" smtClean="0"/>
              <a:t>^ </a:t>
            </a:r>
            <a:r>
              <a:rPr lang="en-US" altLang="zh-CN" dirty="0" smtClean="0"/>
              <a:t>and $</a:t>
            </a:r>
          </a:p>
          <a:p>
            <a:pPr lvl="1"/>
            <a:r>
              <a:rPr lang="en-US" dirty="0" smtClean="0"/>
              <a:t>[] </a:t>
            </a:r>
            <a:r>
              <a:rPr lang="en-US" altLang="zh-CN" dirty="0" smtClean="0"/>
              <a:t>and [^… ]</a:t>
            </a:r>
          </a:p>
          <a:p>
            <a:pPr lvl="1"/>
            <a:r>
              <a:rPr lang="en-US" altLang="zh-CN" dirty="0" smtClean="0"/>
              <a:t>A-Z or a-</a:t>
            </a:r>
            <a:r>
              <a:rPr lang="en-US" altLang="zh-CN" dirty="0" err="1" smtClean="0"/>
              <a:t>z</a:t>
            </a:r>
            <a:endParaRPr lang="en-US" altLang="zh-CN" dirty="0" smtClean="0"/>
          </a:p>
          <a:p>
            <a:pPr lvl="1"/>
            <a:r>
              <a:rPr lang="en-US" altLang="zh-CN" dirty="0" err="1" smtClean="0"/>
              <a:t>g</a:t>
            </a:r>
            <a:r>
              <a:rPr lang="en-US" altLang="zh-CN" dirty="0" smtClean="0"/>
              <a:t>, </a:t>
            </a:r>
            <a:r>
              <a:rPr lang="en-US" altLang="zh-CN" dirty="0" err="1" smtClean="0"/>
              <a:t>i</a:t>
            </a:r>
            <a:r>
              <a:rPr lang="en-US" altLang="zh-CN" dirty="0" smtClean="0"/>
              <a:t>, …..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6, </a:t>
            </a:r>
            <a:r>
              <a:rPr lang="en-US" altLang="zh-CN" dirty="0" smtClean="0"/>
              <a:t>subroutine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zh-CN" dirty="0" smtClean="0"/>
              <a:t>Make your own functions</a:t>
            </a:r>
          </a:p>
          <a:p>
            <a:endParaRPr lang="en-US" dirty="0" smtClean="0"/>
          </a:p>
          <a:p>
            <a:r>
              <a:rPr lang="en-US" altLang="zh-CN" dirty="0" smtClean="0"/>
              <a:t>sub function</a:t>
            </a:r>
          </a:p>
          <a:p>
            <a:pPr lvl="1">
              <a:buNone/>
            </a:pPr>
            <a:r>
              <a:rPr lang="en-US" dirty="0" smtClean="0"/>
              <a:t>{</a:t>
            </a:r>
          </a:p>
          <a:p>
            <a:pPr lvl="1">
              <a:buNone/>
            </a:pPr>
            <a:r>
              <a:rPr lang="en-US" dirty="0" smtClean="0"/>
              <a:t>#</a:t>
            </a:r>
            <a:r>
              <a:rPr lang="en-US" altLang="zh-CN" dirty="0" smtClean="0"/>
              <a:t>read in the input </a:t>
            </a:r>
          </a:p>
          <a:p>
            <a:pPr lvl="1">
              <a:buNone/>
            </a:pPr>
            <a:r>
              <a:rPr lang="en-US" altLang="zh-CN" dirty="0" smtClean="0"/>
              <a:t>my (@)=@_ or my $=$_[0];</a:t>
            </a:r>
          </a:p>
          <a:p>
            <a:pPr lvl="1">
              <a:buNone/>
            </a:pPr>
            <a:r>
              <a:rPr lang="en-US" altLang="zh-CN" dirty="0" smtClean="0"/>
              <a:t>#do something</a:t>
            </a:r>
          </a:p>
          <a:p>
            <a:pPr lvl="1">
              <a:buNone/>
            </a:pPr>
            <a:r>
              <a:rPr lang="en-US" altLang="zh-CN" dirty="0" smtClean="0"/>
              <a:t>return @ or $ or … </a:t>
            </a:r>
          </a:p>
          <a:p>
            <a:pPr lvl="1">
              <a:buNone/>
            </a:pPr>
            <a:r>
              <a:rPr lang="en-US" altLang="zh-CN" dirty="0" smtClean="0"/>
              <a:t>}</a:t>
            </a:r>
          </a:p>
          <a:p>
            <a:pPr>
              <a:buNone/>
            </a:pPr>
            <a:endParaRPr lang="en-US" altLang="zh-CN" dirty="0" smtClean="0"/>
          </a:p>
          <a:p>
            <a:r>
              <a:rPr lang="en-US" altLang="zh-CN" dirty="0" smtClean="0"/>
              <a:t>When use more functions and frequently—write a </a:t>
            </a:r>
            <a:r>
              <a:rPr lang="en-US" altLang="zh-CN" dirty="0" err="1" smtClean="0"/>
              <a:t>perl</a:t>
            </a:r>
            <a:r>
              <a:rPr lang="en-US" altLang="zh-CN" dirty="0" smtClean="0"/>
              <a:t> module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7, 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making more complex structures</a:t>
            </a:r>
          </a:p>
          <a:p>
            <a:pPr lvl="1"/>
            <a:r>
              <a:rPr lang="en-US" dirty="0" smtClean="0"/>
              <a:t>Array with sequences with separate sequences and ids (array of arrays/hashes) </a:t>
            </a:r>
          </a:p>
          <a:p>
            <a:pPr lvl="1"/>
            <a:r>
              <a:rPr lang="en-US" dirty="0" smtClean="0"/>
              <a:t>Or hash of hashes (sequences), or arrays </a:t>
            </a:r>
          </a:p>
          <a:p>
            <a:endParaRPr lang="en-US" dirty="0" smtClean="0"/>
          </a:p>
          <a:p>
            <a:r>
              <a:rPr lang="en-US" dirty="0" smtClean="0"/>
              <a:t>When use arrays/hashes for input of subroutines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8</a:t>
            </a:r>
            <a:r>
              <a:rPr lang="en-US" dirty="0" smtClean="0"/>
              <a:t>, learning from mistakes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“</a:t>
            </a:r>
            <a:r>
              <a:rPr lang="en-US" dirty="0" smtClean="0"/>
              <a:t>u</a:t>
            </a:r>
            <a:r>
              <a:rPr lang="en-US" dirty="0" smtClean="0"/>
              <a:t>se warnings;”</a:t>
            </a:r>
          </a:p>
          <a:p>
            <a:r>
              <a:rPr lang="en-US" dirty="0" smtClean="0"/>
              <a:t>Use “use diagnostics;”</a:t>
            </a:r>
          </a:p>
          <a:p>
            <a:endParaRPr lang="en-US" dirty="0" smtClean="0"/>
          </a:p>
          <a:p>
            <a:r>
              <a:rPr lang="en-US" dirty="0" smtClean="0"/>
              <a:t>Use “die “……”; ”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Try to use </a:t>
            </a:r>
            <a:r>
              <a:rPr lang="en-US" dirty="0" err="1" smtClean="0"/>
              <a:t>perl</a:t>
            </a:r>
            <a:r>
              <a:rPr lang="en-US" dirty="0" smtClean="0"/>
              <a:t> to speed up daily work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</TotalTime>
  <Words>739</Words>
  <Application>Microsoft Macintosh PowerPoint</Application>
  <PresentationFormat>On-screen Show (4:3)</PresentationFormat>
  <Paragraphs>135</Paragraphs>
  <Slides>16</Slides>
  <Notes>2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Beginning Perl-Biologist’s Perspective</vt:lpstr>
      <vt:lpstr>Slide 2</vt:lpstr>
      <vt:lpstr>Slide 3</vt:lpstr>
      <vt:lpstr>Use Perl! </vt:lpstr>
      <vt:lpstr>1, Your first Perl program</vt:lpstr>
      <vt:lpstr>2, type of variables in Perl </vt:lpstr>
      <vt:lpstr>Slide 7</vt:lpstr>
      <vt:lpstr>Slide 8</vt:lpstr>
      <vt:lpstr>3, input/output and file I/O</vt:lpstr>
      <vt:lpstr>Slide 10</vt:lpstr>
      <vt:lpstr>4, flow control and conditional test</vt:lpstr>
      <vt:lpstr>5, regular expressions</vt:lpstr>
      <vt:lpstr>Slide 13</vt:lpstr>
      <vt:lpstr>6, subroutine</vt:lpstr>
      <vt:lpstr>7, references</vt:lpstr>
      <vt:lpstr>8, learning from mistakes</vt:lpstr>
    </vt:vector>
  </TitlesOfParts>
  <Company>MPI Ploen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Jun Wang</dc:creator>
  <cp:lastModifiedBy>Jun Wang</cp:lastModifiedBy>
  <cp:revision>2</cp:revision>
  <dcterms:created xsi:type="dcterms:W3CDTF">2012-01-07T14:15:08Z</dcterms:created>
  <dcterms:modified xsi:type="dcterms:W3CDTF">2012-01-07T16:18:49Z</dcterms:modified>
</cp:coreProperties>
</file>